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89"/>
  </p:normalViewPr>
  <p:slideViewPr>
    <p:cSldViewPr snapToGrid="0" snapToObjects="1">
      <p:cViewPr varScale="1">
        <p:scale>
          <a:sx n="112" d="100"/>
          <a:sy n="112" d="100"/>
        </p:scale>
        <p:origin x="5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A8F8D8-09DC-CB45-96C3-4CE20F98E4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Bio 16 Difuse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72DD39-FCA6-C34E-841F-91F2694893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2"/>
                </a:solidFill>
              </a:rPr>
              <a:t>Pierre Desvallons and quang nguyeng</a:t>
            </a:r>
          </a:p>
        </p:txBody>
      </p:sp>
    </p:spTree>
    <p:extLst>
      <p:ext uri="{BB962C8B-B14F-4D97-AF65-F5344CB8AC3E}">
        <p14:creationId xmlns:p14="http://schemas.microsoft.com/office/powerpoint/2010/main" val="26278107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FB1C6FC3-0FE6-4434-9E4B-EAFBA0A70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53" name="Rectangle 52">
              <a:extLst>
                <a:ext uri="{FF2B5EF4-FFF2-40B4-BE49-F238E27FC236}">
                  <a16:creationId xmlns:a16="http://schemas.microsoft.com/office/drawing/2014/main" id="{9156B579-F859-47C9-8CE6-6AA5A6D28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2">
              <a:extLst>
                <a:ext uri="{FF2B5EF4-FFF2-40B4-BE49-F238E27FC236}">
                  <a16:creationId xmlns:a16="http://schemas.microsoft.com/office/drawing/2014/main" id="{5D373606-D644-43C0-8B02-C662AABC3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ACF91339-3F26-4B01-8848-0F6E5575A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133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id="{427B1D67-3EFB-4795-BC0A-61BC061C2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7571FBAA-7DDE-485C-BF13-85E6632D7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2C3516AC-3270-4ABA-A2BC-E8F32B8A9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Rectangle 8">
              <a:extLst>
                <a:ext uri="{FF2B5EF4-FFF2-40B4-BE49-F238E27FC236}">
                  <a16:creationId xmlns:a16="http://schemas.microsoft.com/office/drawing/2014/main" id="{F5FA18A4-61A5-473D-AEC7-9E909F8CF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C22DBFE3-3815-4E85-8A6B-9A0771223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B2F02F6C-35B9-40A1-ADD1-036A80BCF0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B5C332AB-BA01-4BBD-A363-4F5835545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6E313214-2528-4C88-8226-BB2A2E133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3">
              <a:extLst>
                <a:ext uri="{FF2B5EF4-FFF2-40B4-BE49-F238E27FC236}">
                  <a16:creationId xmlns:a16="http://schemas.microsoft.com/office/drawing/2014/main" id="{DF892018-DF6D-48D5-8AB7-5957595B55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4">
              <a:extLst>
                <a:ext uri="{FF2B5EF4-FFF2-40B4-BE49-F238E27FC236}">
                  <a16:creationId xmlns:a16="http://schemas.microsoft.com/office/drawing/2014/main" id="{93A850A7-4500-4CC7-A5FD-A1FA7993E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5">
              <a:extLst>
                <a:ext uri="{FF2B5EF4-FFF2-40B4-BE49-F238E27FC236}">
                  <a16:creationId xmlns:a16="http://schemas.microsoft.com/office/drawing/2014/main" id="{FACAA825-3475-43C7-ADCE-DB6FAADA5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00451685-350B-4B89-A512-13A23216B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7">
              <a:extLst>
                <a:ext uri="{FF2B5EF4-FFF2-40B4-BE49-F238E27FC236}">
                  <a16:creationId xmlns:a16="http://schemas.microsoft.com/office/drawing/2014/main" id="{04A404C7-A995-4BE4-8673-CA014AE11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8">
              <a:extLst>
                <a:ext uri="{FF2B5EF4-FFF2-40B4-BE49-F238E27FC236}">
                  <a16:creationId xmlns:a16="http://schemas.microsoft.com/office/drawing/2014/main" id="{0E534A8D-4535-4FED-B9CD-C0F0D6AF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9">
              <a:extLst>
                <a:ext uri="{FF2B5EF4-FFF2-40B4-BE49-F238E27FC236}">
                  <a16:creationId xmlns:a16="http://schemas.microsoft.com/office/drawing/2014/main" id="{F0A1DEDA-0C4E-4927-BFAF-02516CF53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0">
              <a:extLst>
                <a:ext uri="{FF2B5EF4-FFF2-40B4-BE49-F238E27FC236}">
                  <a16:creationId xmlns:a16="http://schemas.microsoft.com/office/drawing/2014/main" id="{B21E2F8B-1724-4328-B646-445DE4F1F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1">
              <a:extLst>
                <a:ext uri="{FF2B5EF4-FFF2-40B4-BE49-F238E27FC236}">
                  <a16:creationId xmlns:a16="http://schemas.microsoft.com/office/drawing/2014/main" id="{808DAA0B-E999-4DEC-BE7C-3F412C332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2">
              <a:extLst>
                <a:ext uri="{FF2B5EF4-FFF2-40B4-BE49-F238E27FC236}">
                  <a16:creationId xmlns:a16="http://schemas.microsoft.com/office/drawing/2014/main" id="{EBCE22A2-2EE0-4E15-8505-600937FEE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3">
              <a:extLst>
                <a:ext uri="{FF2B5EF4-FFF2-40B4-BE49-F238E27FC236}">
                  <a16:creationId xmlns:a16="http://schemas.microsoft.com/office/drawing/2014/main" id="{4D772DD9-073C-47A0-ADB9-7D2CFAECFC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4">
              <a:extLst>
                <a:ext uri="{FF2B5EF4-FFF2-40B4-BE49-F238E27FC236}">
                  <a16:creationId xmlns:a16="http://schemas.microsoft.com/office/drawing/2014/main" id="{5C0B35F2-7DE3-4A0C-8C50-DA08120AB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5">
              <a:extLst>
                <a:ext uri="{FF2B5EF4-FFF2-40B4-BE49-F238E27FC236}">
                  <a16:creationId xmlns:a16="http://schemas.microsoft.com/office/drawing/2014/main" id="{F14C7442-00C7-49C1-AE8A-A719816AD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6">
              <a:extLst>
                <a:ext uri="{FF2B5EF4-FFF2-40B4-BE49-F238E27FC236}">
                  <a16:creationId xmlns:a16="http://schemas.microsoft.com/office/drawing/2014/main" id="{7CA8A798-2044-4FD0-8CBC-178C1BD8C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7">
              <a:extLst>
                <a:ext uri="{FF2B5EF4-FFF2-40B4-BE49-F238E27FC236}">
                  <a16:creationId xmlns:a16="http://schemas.microsoft.com/office/drawing/2014/main" id="{6F446AA7-D2E4-4DF2-BB12-AD2DCC8E4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8">
              <a:extLst>
                <a:ext uri="{FF2B5EF4-FFF2-40B4-BE49-F238E27FC236}">
                  <a16:creationId xmlns:a16="http://schemas.microsoft.com/office/drawing/2014/main" id="{C00BD973-DDA6-4969-BFBC-2910297E24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9">
              <a:extLst>
                <a:ext uri="{FF2B5EF4-FFF2-40B4-BE49-F238E27FC236}">
                  <a16:creationId xmlns:a16="http://schemas.microsoft.com/office/drawing/2014/main" id="{05C12429-8F61-4D99-8793-3146BA57C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0">
              <a:extLst>
                <a:ext uri="{FF2B5EF4-FFF2-40B4-BE49-F238E27FC236}">
                  <a16:creationId xmlns:a16="http://schemas.microsoft.com/office/drawing/2014/main" id="{E461EF39-CD5C-4EB8-8D62-9E14932E6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1">
              <a:extLst>
                <a:ext uri="{FF2B5EF4-FFF2-40B4-BE49-F238E27FC236}">
                  <a16:creationId xmlns:a16="http://schemas.microsoft.com/office/drawing/2014/main" id="{93938A9D-031B-498C-AEE7-3D4A64AAD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2">
              <a:extLst>
                <a:ext uri="{FF2B5EF4-FFF2-40B4-BE49-F238E27FC236}">
                  <a16:creationId xmlns:a16="http://schemas.microsoft.com/office/drawing/2014/main" id="{3765635E-E9CA-438E-9AA1-5D5EFD497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Rectangle 33">
              <a:extLst>
                <a:ext uri="{FF2B5EF4-FFF2-40B4-BE49-F238E27FC236}">
                  <a16:creationId xmlns:a16="http://schemas.microsoft.com/office/drawing/2014/main" id="{21546E38-8BDD-49C3-B3AD-D4933FCBC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6" name="Freeform 34">
              <a:extLst>
                <a:ext uri="{FF2B5EF4-FFF2-40B4-BE49-F238E27FC236}">
                  <a16:creationId xmlns:a16="http://schemas.microsoft.com/office/drawing/2014/main" id="{6D89E49E-3AB6-4DC0-91E7-92EF1C6A87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5">
              <a:extLst>
                <a:ext uri="{FF2B5EF4-FFF2-40B4-BE49-F238E27FC236}">
                  <a16:creationId xmlns:a16="http://schemas.microsoft.com/office/drawing/2014/main" id="{D1303FFC-7F2E-462B-B11D-86F3D81BF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6">
              <a:extLst>
                <a:ext uri="{FF2B5EF4-FFF2-40B4-BE49-F238E27FC236}">
                  <a16:creationId xmlns:a16="http://schemas.microsoft.com/office/drawing/2014/main" id="{DE25E1F8-55DE-4DC5-81A4-37DA75E4E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7">
              <a:extLst>
                <a:ext uri="{FF2B5EF4-FFF2-40B4-BE49-F238E27FC236}">
                  <a16:creationId xmlns:a16="http://schemas.microsoft.com/office/drawing/2014/main" id="{8CDED82A-A993-4523-9441-FCF49CB5D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8">
              <a:extLst>
                <a:ext uri="{FF2B5EF4-FFF2-40B4-BE49-F238E27FC236}">
                  <a16:creationId xmlns:a16="http://schemas.microsoft.com/office/drawing/2014/main" id="{C1AFE111-B375-493C-A21D-134FCBDBC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9">
              <a:extLst>
                <a:ext uri="{FF2B5EF4-FFF2-40B4-BE49-F238E27FC236}">
                  <a16:creationId xmlns:a16="http://schemas.microsoft.com/office/drawing/2014/main" id="{037BF4E5-6D6E-482A-A24A-E320E1D0E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0">
              <a:extLst>
                <a:ext uri="{FF2B5EF4-FFF2-40B4-BE49-F238E27FC236}">
                  <a16:creationId xmlns:a16="http://schemas.microsoft.com/office/drawing/2014/main" id="{38214D87-DD5D-4691-BF55-F27072701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1">
              <a:extLst>
                <a:ext uri="{FF2B5EF4-FFF2-40B4-BE49-F238E27FC236}">
                  <a16:creationId xmlns:a16="http://schemas.microsoft.com/office/drawing/2014/main" id="{6D3FBDE6-C313-4C44-B971-B34635468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2">
              <a:extLst>
                <a:ext uri="{FF2B5EF4-FFF2-40B4-BE49-F238E27FC236}">
                  <a16:creationId xmlns:a16="http://schemas.microsoft.com/office/drawing/2014/main" id="{F528E702-4734-4CAB-97C7-737D868F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3">
              <a:extLst>
                <a:ext uri="{FF2B5EF4-FFF2-40B4-BE49-F238E27FC236}">
                  <a16:creationId xmlns:a16="http://schemas.microsoft.com/office/drawing/2014/main" id="{88136305-A716-46EA-A45F-7787C694F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4">
              <a:extLst>
                <a:ext uri="{FF2B5EF4-FFF2-40B4-BE49-F238E27FC236}">
                  <a16:creationId xmlns:a16="http://schemas.microsoft.com/office/drawing/2014/main" id="{4187204B-C8DD-44A6-AC1A-F21D18F66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Rectangle 45">
              <a:extLst>
                <a:ext uri="{FF2B5EF4-FFF2-40B4-BE49-F238E27FC236}">
                  <a16:creationId xmlns:a16="http://schemas.microsoft.com/office/drawing/2014/main" id="{6DD06B75-D598-40D9-B8BF-9721316E7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8" name="Freeform 46">
              <a:extLst>
                <a:ext uri="{FF2B5EF4-FFF2-40B4-BE49-F238E27FC236}">
                  <a16:creationId xmlns:a16="http://schemas.microsoft.com/office/drawing/2014/main" id="{E8D513EA-D2F2-4B72-8C9F-0F2ADA523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7">
              <a:extLst>
                <a:ext uri="{FF2B5EF4-FFF2-40B4-BE49-F238E27FC236}">
                  <a16:creationId xmlns:a16="http://schemas.microsoft.com/office/drawing/2014/main" id="{0D147329-C850-46D8-9986-D14AC9140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8">
              <a:extLst>
                <a:ext uri="{FF2B5EF4-FFF2-40B4-BE49-F238E27FC236}">
                  <a16:creationId xmlns:a16="http://schemas.microsoft.com/office/drawing/2014/main" id="{5573F0D3-BA73-4060-8D3B-07BEC55F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49">
              <a:extLst>
                <a:ext uri="{FF2B5EF4-FFF2-40B4-BE49-F238E27FC236}">
                  <a16:creationId xmlns:a16="http://schemas.microsoft.com/office/drawing/2014/main" id="{5323672F-2475-40AC-8C0F-6CD7324B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0">
              <a:extLst>
                <a:ext uri="{FF2B5EF4-FFF2-40B4-BE49-F238E27FC236}">
                  <a16:creationId xmlns:a16="http://schemas.microsoft.com/office/drawing/2014/main" id="{7B0EF5E8-887B-446C-9459-0707ECE3D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1">
              <a:extLst>
                <a:ext uri="{FF2B5EF4-FFF2-40B4-BE49-F238E27FC236}">
                  <a16:creationId xmlns:a16="http://schemas.microsoft.com/office/drawing/2014/main" id="{29BE4652-0F1E-4519-8787-62EBB3D87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2">
              <a:extLst>
                <a:ext uri="{FF2B5EF4-FFF2-40B4-BE49-F238E27FC236}">
                  <a16:creationId xmlns:a16="http://schemas.microsoft.com/office/drawing/2014/main" id="{4A268FBD-6879-416B-8AB0-73BF73637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3">
              <a:extLst>
                <a:ext uri="{FF2B5EF4-FFF2-40B4-BE49-F238E27FC236}">
                  <a16:creationId xmlns:a16="http://schemas.microsoft.com/office/drawing/2014/main" id="{3D986CF2-B129-4550-A27B-8C82C9CAC9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4">
              <a:extLst>
                <a:ext uri="{FF2B5EF4-FFF2-40B4-BE49-F238E27FC236}">
                  <a16:creationId xmlns:a16="http://schemas.microsoft.com/office/drawing/2014/main" id="{E340F934-32AF-4C03-9AFD-1D54DF4C1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5">
              <a:extLst>
                <a:ext uri="{FF2B5EF4-FFF2-40B4-BE49-F238E27FC236}">
                  <a16:creationId xmlns:a16="http://schemas.microsoft.com/office/drawing/2014/main" id="{0D58128A-77AD-4168-874A-4CADD56CC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6">
              <a:extLst>
                <a:ext uri="{FF2B5EF4-FFF2-40B4-BE49-F238E27FC236}">
                  <a16:creationId xmlns:a16="http://schemas.microsoft.com/office/drawing/2014/main" id="{1AA9BAAA-B13C-4A0A-BDED-AF91E061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7">
              <a:extLst>
                <a:ext uri="{FF2B5EF4-FFF2-40B4-BE49-F238E27FC236}">
                  <a16:creationId xmlns:a16="http://schemas.microsoft.com/office/drawing/2014/main" id="{9FC52BEC-DF15-46FD-9B22-B3CF0A3F6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8">
              <a:extLst>
                <a:ext uri="{FF2B5EF4-FFF2-40B4-BE49-F238E27FC236}">
                  <a16:creationId xmlns:a16="http://schemas.microsoft.com/office/drawing/2014/main" id="{95ACC0BA-E65B-447A-B0FE-80BCFF4C3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DC14FC5-B2EF-4241-8F8F-51DB13640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1781" y="618518"/>
            <a:ext cx="2948240" cy="1478570"/>
          </a:xfrm>
        </p:spPr>
        <p:txBody>
          <a:bodyPr>
            <a:normAutofit/>
          </a:bodyPr>
          <a:lstStyle/>
          <a:p>
            <a:r>
              <a:rPr lang="en-US" sz="3200"/>
              <a:t>Variable Vs TIme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87CCC2-6A1E-E149-B74C-260285CB55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021" r="-2" b="-2"/>
          <a:stretch/>
        </p:blipFill>
        <p:spPr>
          <a:xfrm>
            <a:off x="-5597" y="1"/>
            <a:ext cx="7558541" cy="3427413"/>
          </a:xfrm>
          <a:custGeom>
            <a:avLst/>
            <a:gdLst/>
            <a:ahLst/>
            <a:cxnLst/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57B2255-2F94-B54D-85C7-DCFA386D63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869" r="-1" b="-1"/>
          <a:stretch/>
        </p:blipFill>
        <p:spPr>
          <a:xfrm>
            <a:off x="-5597" y="3427414"/>
            <a:ext cx="7558541" cy="3430587"/>
          </a:xfrm>
          <a:custGeom>
            <a:avLst/>
            <a:gdLst/>
            <a:ahLst/>
            <a:cxnLst/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CB81073-CBDA-47B0-BA0E-DB0CD984E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1781" y="2249487"/>
            <a:ext cx="2948240" cy="3541714"/>
          </a:xfrm>
        </p:spPr>
        <p:txBody>
          <a:bodyPr>
            <a:normAutofit/>
          </a:bodyPr>
          <a:lstStyle/>
          <a:p>
            <a:r>
              <a:rPr lang="en-US" sz="1800" dirty="0"/>
              <a:t>Here the students will be able to see how different meteorological variables of interest change over time.</a:t>
            </a:r>
          </a:p>
          <a:p>
            <a:endParaRPr lang="en-US" sz="1800" dirty="0"/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9CECD47-BAAC-4DB7-9799-B92EA5BDB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895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42B5FFEC-000D-4A6E-A8E7-0549AD40B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429741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B046AA-0968-664B-8C49-1AC6BD7EF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Regression builder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385F1-613C-5945-9E8E-8A6EA4CD5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In the final module of the lab students will be able to produce different formulas for the regression model.</a:t>
            </a:r>
          </a:p>
          <a:p>
            <a:r>
              <a:rPr lang="en-US" sz="2000"/>
              <a:t>They can observe how their model will predict 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5773C866-504E-BC4A-9589-D6DE05145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81948"/>
            <a:ext cx="5456279" cy="306915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6223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EF64DEC-6DCE-BF41-9FF8-AC800F302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183794" cy="4697413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EB10E-C37E-5944-B663-4E2382011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r>
              <a:rPr lang="en-US" dirty="0"/>
              <a:t>In this lab students will determine whether an environment is a carbon dioxide source or sink.</a:t>
            </a:r>
          </a:p>
          <a:p>
            <a:r>
              <a:rPr lang="en-US" dirty="0"/>
              <a:t>Students will explore and analyze data in order to predict what affects the Net Ecosystem Exchange of carbon dioxide.</a:t>
            </a:r>
          </a:p>
        </p:txBody>
      </p:sp>
    </p:spTree>
    <p:extLst>
      <p:ext uri="{BB962C8B-B14F-4D97-AF65-F5344CB8AC3E}">
        <p14:creationId xmlns:p14="http://schemas.microsoft.com/office/powerpoint/2010/main" val="3384312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EE3F73-85ED-CB43-A0CB-D846897D4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r>
              <a:rPr lang="en-US" dirty="0"/>
              <a:t>UI interface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7422ED-2E70-4AC7-BC63-687BD24F5C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68" r="29186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AA27F-AB7C-9B46-93DF-D60916C6D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/>
          </a:bodyPr>
          <a:lstStyle/>
          <a:p>
            <a:r>
              <a:rPr lang="en-US" dirty="0"/>
              <a:t>Eddy Covariance lab divided in two Big sections Raw Data Exploration and processed Data Exploration.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326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4872A0B-8668-4500-9509-EAA581B26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" name="Rectangle 12">
              <a:extLst>
                <a:ext uri="{FF2B5EF4-FFF2-40B4-BE49-F238E27FC236}">
                  <a16:creationId xmlns:a16="http://schemas.microsoft.com/office/drawing/2014/main" id="{8B504305-5526-408E-85F7-F0BA7E527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>
              <a:extLst>
                <a:ext uri="{FF2B5EF4-FFF2-40B4-BE49-F238E27FC236}">
                  <a16:creationId xmlns:a16="http://schemas.microsoft.com/office/drawing/2014/main" id="{5827CE64-2533-45A6-9A39-7D5052E5C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AE873D-52A4-0649-9743-AFB741C66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25" y="618518"/>
            <a:ext cx="4598985" cy="147857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C6DA0191-D0F8-BB4A-A4A1-47D0983A472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2837" b="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40590EE-5428-41AA-95B2-96FCC1CE6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94DCC55-99C6-45CF-B357-E3848C809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63D64E32-FF0C-4665-B9D8-D1ECAAE5BA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3675001D-3840-4589-8190-505A7F52F0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9E34E87-395F-4023-A80E-D1CBAAEBD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6FB1B38F-1B92-41C3-AA1D-6D6440FB0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2FBE453-FBD2-4348-8DDA-4A023444E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60D719E8-BF78-4F42-B9D1-7F5E02A3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5EC70737-9C19-4CF5-84DA-B22A960D5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88FD042E-E56E-4360-9620-F811AB9A3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18F15D2B-0812-46F6-B0F4-6A6714B54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0C2F2A50-98DD-4F92-BDFE-B72E23576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473541D9-6DAE-4718-97D4-8952F4E7C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3A56C5E9-011C-44D2-AF94-3BF5420433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CD279E0E-1CD5-4F41-96A5-3A09707E8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F5A6F094-9E54-4985-8738-D2067A4F0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99D51F59-FA93-490E-B9CF-97BB63747C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3CD83DC6-F4A0-4A4D-AAC3-83983F960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6E9B4028-C74F-4631-8312-68B30E6E6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1E3337C9-1DDE-4E2E-8519-7D2C23C95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4">
              <a:extLst>
                <a:ext uri="{FF2B5EF4-FFF2-40B4-BE49-F238E27FC236}">
                  <a16:creationId xmlns:a16="http://schemas.microsoft.com/office/drawing/2014/main" id="{754A526E-6EC0-458A-9C4C-008F6749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5">
              <a:extLst>
                <a:ext uri="{FF2B5EF4-FFF2-40B4-BE49-F238E27FC236}">
                  <a16:creationId xmlns:a16="http://schemas.microsoft.com/office/drawing/2014/main" id="{6A3DA723-7448-48CF-8BD2-FED2D4FED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6">
              <a:extLst>
                <a:ext uri="{FF2B5EF4-FFF2-40B4-BE49-F238E27FC236}">
                  <a16:creationId xmlns:a16="http://schemas.microsoft.com/office/drawing/2014/main" id="{9B506EC1-D8A8-4532-B78B-A236567EE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7">
              <a:extLst>
                <a:ext uri="{FF2B5EF4-FFF2-40B4-BE49-F238E27FC236}">
                  <a16:creationId xmlns:a16="http://schemas.microsoft.com/office/drawing/2014/main" id="{AA9DFB36-74F4-4977-ABC5-3257EDA33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8">
              <a:extLst>
                <a:ext uri="{FF2B5EF4-FFF2-40B4-BE49-F238E27FC236}">
                  <a16:creationId xmlns:a16="http://schemas.microsoft.com/office/drawing/2014/main" id="{966A7FBA-BB79-4AF0-90C2-5F2BC9F2D1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23BB8A47-FF1B-44E5-8D93-7ADF37F1D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0">
              <a:extLst>
                <a:ext uri="{FF2B5EF4-FFF2-40B4-BE49-F238E27FC236}">
                  <a16:creationId xmlns:a16="http://schemas.microsoft.com/office/drawing/2014/main" id="{E463E1B7-7BED-4425-95B7-F6F75F873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1">
              <a:extLst>
                <a:ext uri="{FF2B5EF4-FFF2-40B4-BE49-F238E27FC236}">
                  <a16:creationId xmlns:a16="http://schemas.microsoft.com/office/drawing/2014/main" id="{749D0675-4397-4610-9807-2F7C1CC94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2">
              <a:extLst>
                <a:ext uri="{FF2B5EF4-FFF2-40B4-BE49-F238E27FC236}">
                  <a16:creationId xmlns:a16="http://schemas.microsoft.com/office/drawing/2014/main" id="{DE7617CF-8919-43C3-9557-08D67C7D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DB68720-7E37-4930-9900-8632140D6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34">
              <a:extLst>
                <a:ext uri="{FF2B5EF4-FFF2-40B4-BE49-F238E27FC236}">
                  <a16:creationId xmlns:a16="http://schemas.microsoft.com/office/drawing/2014/main" id="{202F13DF-5B76-468E-A95E-80780788B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5">
              <a:extLst>
                <a:ext uri="{FF2B5EF4-FFF2-40B4-BE49-F238E27FC236}">
                  <a16:creationId xmlns:a16="http://schemas.microsoft.com/office/drawing/2014/main" id="{219143C2-6062-4C2C-9563-6534108E35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6">
              <a:extLst>
                <a:ext uri="{FF2B5EF4-FFF2-40B4-BE49-F238E27FC236}">
                  <a16:creationId xmlns:a16="http://schemas.microsoft.com/office/drawing/2014/main" id="{38413A0C-26DB-479B-B747-1D813610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7">
              <a:extLst>
                <a:ext uri="{FF2B5EF4-FFF2-40B4-BE49-F238E27FC236}">
                  <a16:creationId xmlns:a16="http://schemas.microsoft.com/office/drawing/2014/main" id="{CB526B5F-4FAA-4B4C-8AF8-B98EC74A3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8">
              <a:extLst>
                <a:ext uri="{FF2B5EF4-FFF2-40B4-BE49-F238E27FC236}">
                  <a16:creationId xmlns:a16="http://schemas.microsoft.com/office/drawing/2014/main" id="{54FFF88E-6D69-4AE9-8378-D16419155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9">
              <a:extLst>
                <a:ext uri="{FF2B5EF4-FFF2-40B4-BE49-F238E27FC236}">
                  <a16:creationId xmlns:a16="http://schemas.microsoft.com/office/drawing/2014/main" id="{8008115A-CE00-4E36-BAF1-B511F21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0">
              <a:extLst>
                <a:ext uri="{FF2B5EF4-FFF2-40B4-BE49-F238E27FC236}">
                  <a16:creationId xmlns:a16="http://schemas.microsoft.com/office/drawing/2014/main" id="{2935DB29-6F85-47D8-863C-11386389D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1">
              <a:extLst>
                <a:ext uri="{FF2B5EF4-FFF2-40B4-BE49-F238E27FC236}">
                  <a16:creationId xmlns:a16="http://schemas.microsoft.com/office/drawing/2014/main" id="{4FB8E51B-1AC1-4671-B181-473C29BECD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2">
              <a:extLst>
                <a:ext uri="{FF2B5EF4-FFF2-40B4-BE49-F238E27FC236}">
                  <a16:creationId xmlns:a16="http://schemas.microsoft.com/office/drawing/2014/main" id="{91E6AE4F-959F-4ED7-A199-8C0307E40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3">
              <a:extLst>
                <a:ext uri="{FF2B5EF4-FFF2-40B4-BE49-F238E27FC236}">
                  <a16:creationId xmlns:a16="http://schemas.microsoft.com/office/drawing/2014/main" id="{A0445E55-0009-44A5-AA6A-350D9D48A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4">
              <a:extLst>
                <a:ext uri="{FF2B5EF4-FFF2-40B4-BE49-F238E27FC236}">
                  <a16:creationId xmlns:a16="http://schemas.microsoft.com/office/drawing/2014/main" id="{B5291C75-4ECA-4829-B824-5725C32905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793376D-3E7C-4F04-8BC8-EC4820622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46">
              <a:extLst>
                <a:ext uri="{FF2B5EF4-FFF2-40B4-BE49-F238E27FC236}">
                  <a16:creationId xmlns:a16="http://schemas.microsoft.com/office/drawing/2014/main" id="{3596510A-5528-445D-AFEA-6E3F89BA8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7">
              <a:extLst>
                <a:ext uri="{FF2B5EF4-FFF2-40B4-BE49-F238E27FC236}">
                  <a16:creationId xmlns:a16="http://schemas.microsoft.com/office/drawing/2014/main" id="{E1B69479-D8C9-4E2E-A931-4D49C4FD7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8">
              <a:extLst>
                <a:ext uri="{FF2B5EF4-FFF2-40B4-BE49-F238E27FC236}">
                  <a16:creationId xmlns:a16="http://schemas.microsoft.com/office/drawing/2014/main" id="{0A759A2E-A8B1-44C8-B3F9-A16714C89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9">
              <a:extLst>
                <a:ext uri="{FF2B5EF4-FFF2-40B4-BE49-F238E27FC236}">
                  <a16:creationId xmlns:a16="http://schemas.microsoft.com/office/drawing/2014/main" id="{6C2B3B3C-1DC9-4352-BB73-801976C8F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0">
              <a:extLst>
                <a:ext uri="{FF2B5EF4-FFF2-40B4-BE49-F238E27FC236}">
                  <a16:creationId xmlns:a16="http://schemas.microsoft.com/office/drawing/2014/main" id="{EE22E3A8-5789-4189-9AC7-98D6826B0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1">
              <a:extLst>
                <a:ext uri="{FF2B5EF4-FFF2-40B4-BE49-F238E27FC236}">
                  <a16:creationId xmlns:a16="http://schemas.microsoft.com/office/drawing/2014/main" id="{9AC0FC74-D003-4D0D-9CAF-F6A03739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2">
              <a:extLst>
                <a:ext uri="{FF2B5EF4-FFF2-40B4-BE49-F238E27FC236}">
                  <a16:creationId xmlns:a16="http://schemas.microsoft.com/office/drawing/2014/main" id="{126C2057-02E1-4348-ABEB-EAC063A17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3">
              <a:extLst>
                <a:ext uri="{FF2B5EF4-FFF2-40B4-BE49-F238E27FC236}">
                  <a16:creationId xmlns:a16="http://schemas.microsoft.com/office/drawing/2014/main" id="{5150586D-D743-4392-844F-F2AFCCE64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4">
              <a:extLst>
                <a:ext uri="{FF2B5EF4-FFF2-40B4-BE49-F238E27FC236}">
                  <a16:creationId xmlns:a16="http://schemas.microsoft.com/office/drawing/2014/main" id="{9E5B157A-534E-4879-8013-D02864E76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5">
              <a:extLst>
                <a:ext uri="{FF2B5EF4-FFF2-40B4-BE49-F238E27FC236}">
                  <a16:creationId xmlns:a16="http://schemas.microsoft.com/office/drawing/2014/main" id="{CEE2DD73-7E8C-4F26-8E93-8C32D11B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6">
              <a:extLst>
                <a:ext uri="{FF2B5EF4-FFF2-40B4-BE49-F238E27FC236}">
                  <a16:creationId xmlns:a16="http://schemas.microsoft.com/office/drawing/2014/main" id="{908CAC5F-DD8E-4A58-BD4C-6D8D29FA49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7">
              <a:extLst>
                <a:ext uri="{FF2B5EF4-FFF2-40B4-BE49-F238E27FC236}">
                  <a16:creationId xmlns:a16="http://schemas.microsoft.com/office/drawing/2014/main" id="{20F130CF-281E-408C-9884-5F8B22CA1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8">
              <a:extLst>
                <a:ext uri="{FF2B5EF4-FFF2-40B4-BE49-F238E27FC236}">
                  <a16:creationId xmlns:a16="http://schemas.microsoft.com/office/drawing/2014/main" id="{3BC78068-9115-4D5D-9B2B-6F9BD9C296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5F3479B-A92B-46DF-B955-E1B63B18F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425" y="2249487"/>
            <a:ext cx="4598986" cy="3541714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65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E4726C-1831-4FE3-9A11-227F0DC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B651D7F7-8C54-448E-A268-1CBFAD87D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E3B56E94-40E1-489A-98B2-A3238D66A0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C8FB924-8293-C64F-8406-83111618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6697" y="618518"/>
            <a:ext cx="6050713" cy="1478570"/>
          </a:xfrm>
        </p:spPr>
        <p:txBody>
          <a:bodyPr>
            <a:normAutofit/>
          </a:bodyPr>
          <a:lstStyle/>
          <a:p>
            <a:r>
              <a:rPr lang="en-US" dirty="0"/>
              <a:t>Raw Data Exploration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2D1667-9278-44D0-A6E9-CA3CE3CFBB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302" r="20579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916825F-759B-4F1A-BA80-AF7137691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F64541-DE3B-4DBB-84E1-907956469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9175DCC0-514A-4CA1-AD9A-1BB0FFF1B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0371924-94D9-48AF-9D5B-6471775B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C964FF9-A41A-438C-A22B-62690C98F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61716CD6-1875-4567-B3E2-364CD0960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1A293D3-7189-453D-AB91-1291AAFF3D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87CB4EFE-58B3-4326-9CFB-A2AFADDFA5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249CF4D3-B5A3-4287-BC9D-E9BB8FA6E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D2515F2-4D11-41AF-A6B1-7D084BEA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31BCBF4-0DC2-426E-84B3-AE38E403C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EC8AF156-0BE9-437D-A83B-87364146D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C8CB256-3F62-4406-88F5-CE2421FF2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F3E812EB-415E-4B60-B0FB-65386882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EB4C95D7-8E6D-45EC-8CA1-9123D718E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83F62FD2-2F62-4495-997C-8BD7F95AB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B7DFE0F9-22A3-4846-8D4E-0D193BD328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244DAF25-7415-491A-9FF6-E04BC2DC2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7ACA3646-863C-4D00-A58A-62C7FE71CE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0EA18B38-BD42-45ED-8458-FB205DBC76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5302917-5DBE-4CF2-B52F-478F93FDD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E61E6FD-D40E-479C-ABE9-2B69AE20D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2F4DEB4F-F824-48D7-AF9B-B5D905DCD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F76CFA02-6090-4464-B573-BCA350C90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51BE8BEC-76C7-41FE-AB76-35194C244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710F61D4-3B34-45A9-B9B7-CE0373AB4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451F080F-4CFB-4626-87CA-BB4CACA1C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667BBD71-2295-4A66-B76C-F82175C2B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B6644DE8-5BD1-4D5F-B245-0D3A21BCE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DE8FD0-E681-4D9C-85C2-BEA4C2B3A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D46033BD-1026-4388-B926-9D11E1D7C4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FA74D4C-2E28-42C5-A7FA-3C7D6BD8B7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FADF7B3F-903C-456C-983E-C9868DDAB9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033F8698-1549-44AD-8DAD-0055D7B80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F1BDD4B6-46FD-4048-ADF1-32EADD9E5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E7F387A7-B3BF-4B1A-BFCA-2D21AD3DF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7A1B6BC8-EA82-459D-A0E0-4EBE394E71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8B94E190-DDC2-4545-906F-A1699BD73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D9807239-A5BA-4BB3-9194-BCE3B2F21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04D300FD-DC53-4375-8981-09EA63BCF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1DF83FFD-4C16-41FD-928F-6E88AFC451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5B4BC2F-B667-462B-99D8-0C433124A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0CBD9EFB-AC61-4674-B75A-56449003CC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AD4BBB0-F6A7-451F-BE09-DF619F38E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A258B285-AE5E-473A-AA72-3C95E1D83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7BEEDDE5-CB8A-4DF9-858F-4D9462D9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DA1C731B-9B66-4D65-BF47-04B11810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8DBFEC6-C6DC-4B7A-934F-5A79EC32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9948D8CB-2DBE-4E48-98EA-DF9E2666A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56AB69F6-9F0B-4AB6-BCA8-AA2FD69E99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E7FB426-288D-4B0B-B73B-10CCC0EF4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A5C59C6B-46C9-48C9-9F57-2EE738B53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CE85F33-17DC-4273-B06F-D17109444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5CD001CF-F2C4-4810-A8D9-679F9F89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69F4BCDD-D153-40D2-8DD1-2509EE0CE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88079-AA5B-2649-BCD3-501EE31CA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8958" y="2249487"/>
            <a:ext cx="6078453" cy="3541714"/>
          </a:xfrm>
        </p:spPr>
        <p:txBody>
          <a:bodyPr>
            <a:normAutofit/>
          </a:bodyPr>
          <a:lstStyle/>
          <a:p>
            <a:r>
              <a:rPr lang="en-US" dirty="0"/>
              <a:t>The students will be given the opportunity to work with data taken from real sensors.</a:t>
            </a:r>
          </a:p>
          <a:p>
            <a:r>
              <a:rPr lang="en-US" dirty="0"/>
              <a:t>There are three types of graphs have already been chosen to help the students to analyze the raw data and make predictions</a:t>
            </a:r>
          </a:p>
        </p:txBody>
      </p:sp>
    </p:spTree>
    <p:extLst>
      <p:ext uri="{BB962C8B-B14F-4D97-AF65-F5344CB8AC3E}">
        <p14:creationId xmlns:p14="http://schemas.microsoft.com/office/powerpoint/2010/main" val="3338920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4179D0-0F44-EF41-B25A-11D61AEA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Histogram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0DA0C-35BB-BA42-9E9B-47F43BAE9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/>
              <a:t>The students are given variable options to graphs</a:t>
            </a:r>
          </a:p>
          <a:p>
            <a:r>
              <a:rPr lang="en-US" sz="2000"/>
              <a:t>Students can overlay winter and summer on both graphs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078F0C3-F344-1C4A-98FD-F212384AE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77146"/>
            <a:ext cx="5456279" cy="467875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4065064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1F525-1EBB-FB47-B390-B34AFB938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en-US"/>
              <a:t>OBserving Variable Vs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F409C-84C0-354D-8624-A563DC37E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 fontScale="92500"/>
          </a:bodyPr>
          <a:lstStyle/>
          <a:p>
            <a:r>
              <a:rPr lang="en-US" dirty="0"/>
              <a:t>This graph is intended for the students to make conclusions on the interaction of wind variables and other variables with respect to time</a:t>
            </a:r>
          </a:p>
          <a:p>
            <a:r>
              <a:rPr lang="en-US" dirty="0"/>
              <a:t>Students can zoom in by using the range selector feature.</a:t>
            </a:r>
          </a:p>
          <a:p>
            <a:r>
              <a:rPr lang="en-US" dirty="0"/>
              <a:t>Students can also see both winter and summer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06DBDBF-836E-5841-BF2D-A5D17C2422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57" r="3" b="3"/>
          <a:stretch/>
        </p:blipFill>
        <p:spPr>
          <a:xfrm>
            <a:off x="7619998" y="780235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166465" y="0"/>
                </a:moveTo>
                <a:lnTo>
                  <a:pt x="3425199" y="0"/>
                </a:lnTo>
                <a:lnTo>
                  <a:pt x="3425199" y="2337870"/>
                </a:lnTo>
                <a:lnTo>
                  <a:pt x="0" y="2337870"/>
                </a:lnTo>
                <a:lnTo>
                  <a:pt x="0" y="166465"/>
                </a:lnTo>
                <a:cubicBezTo>
                  <a:pt x="0" y="74529"/>
                  <a:pt x="74529" y="0"/>
                  <a:pt x="166465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53D50FB-833B-C94B-AE91-8C9212E76A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21" r="4" b="4"/>
          <a:stretch/>
        </p:blipFill>
        <p:spPr>
          <a:xfrm>
            <a:off x="7619998" y="3282697"/>
            <a:ext cx="3425199" cy="2337870"/>
          </a:xfrm>
          <a:custGeom>
            <a:avLst/>
            <a:gdLst/>
            <a:ahLst/>
            <a:cxnLst/>
            <a:rect l="l" t="t" r="r" b="b"/>
            <a:pathLst>
              <a:path w="3425199" h="2337870">
                <a:moveTo>
                  <a:pt x="0" y="0"/>
                </a:moveTo>
                <a:lnTo>
                  <a:pt x="3425199" y="0"/>
                </a:lnTo>
                <a:lnTo>
                  <a:pt x="3425199" y="2171405"/>
                </a:lnTo>
                <a:cubicBezTo>
                  <a:pt x="3425199" y="2263341"/>
                  <a:pt x="3350670" y="2337870"/>
                  <a:pt x="3258734" y="2337870"/>
                </a:cubicBezTo>
                <a:lnTo>
                  <a:pt x="0" y="2337870"/>
                </a:ln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8986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1812C8-3395-8A43-BE44-0B87D57DD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Bivariate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17A30-B116-1A48-941C-0A8B77F87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Students can observe how the relationship (covariance) changes through time using a slider. </a:t>
            </a:r>
          </a:p>
          <a:p>
            <a:endParaRPr lang="en-US" sz="1400" dirty="0">
              <a:solidFill>
                <a:srgbClr val="FFFFFF"/>
              </a:solidFill>
            </a:endParaRPr>
          </a:p>
          <a:p>
            <a:endParaRPr lang="en-US" sz="1400" dirty="0">
              <a:solidFill>
                <a:srgbClr val="FFFFFF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1545BE4-9C79-F846-BD78-EB440C535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778" y="1664407"/>
            <a:ext cx="6844045" cy="352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1526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05CE6-2A06-D24D-8858-AF64CB2F1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Processed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04001-71ED-7A40-B3B2-B7292D4C46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portion the students are given the solution when the eddy covariance model is used on the raw data.</a:t>
            </a:r>
          </a:p>
          <a:p>
            <a:r>
              <a:rPr lang="en-US" dirty="0"/>
              <a:t>At the end of this portion the students will use their predictions from the raw data exploration to produce a regression builder to fill in gaps on the Data</a:t>
            </a:r>
          </a:p>
        </p:txBody>
      </p:sp>
    </p:spTree>
    <p:extLst>
      <p:ext uri="{BB962C8B-B14F-4D97-AF65-F5344CB8AC3E}">
        <p14:creationId xmlns:p14="http://schemas.microsoft.com/office/powerpoint/2010/main" val="26033329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1537</TotalTime>
  <Words>290</Words>
  <Application>Microsoft Macintosh PowerPoint</Application>
  <PresentationFormat>Widescreen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Bio 16 Difuse</vt:lpstr>
      <vt:lpstr>Introduction</vt:lpstr>
      <vt:lpstr>UI interface</vt:lpstr>
      <vt:lpstr>PowerPoint Presentation</vt:lpstr>
      <vt:lpstr>Raw Data Exploration</vt:lpstr>
      <vt:lpstr>Histogram </vt:lpstr>
      <vt:lpstr>OBserving Variable Vs Time</vt:lpstr>
      <vt:lpstr>Bivariate plots</vt:lpstr>
      <vt:lpstr>Processed Data</vt:lpstr>
      <vt:lpstr>Variable Vs TIme</vt:lpstr>
      <vt:lpstr>Regression builder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 16 Difuse</dc:title>
  <dc:creator>Pierre G. Desvallons</dc:creator>
  <cp:lastModifiedBy>Pierre G. Desvallons</cp:lastModifiedBy>
  <cp:revision>2</cp:revision>
  <dcterms:created xsi:type="dcterms:W3CDTF">2020-09-10T18:20:12Z</dcterms:created>
  <dcterms:modified xsi:type="dcterms:W3CDTF">2020-09-11T19:57:46Z</dcterms:modified>
</cp:coreProperties>
</file>

<file path=docProps/thumbnail.jpeg>
</file>